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259" r:id="rId5"/>
    <p:sldId id="260" r:id="rId6"/>
    <p:sldId id="309" r:id="rId7"/>
    <p:sldId id="261" r:id="rId8"/>
    <p:sldId id="262" r:id="rId9"/>
    <p:sldId id="297" r:id="rId10"/>
    <p:sldId id="298" r:id="rId11"/>
    <p:sldId id="263" r:id="rId12"/>
    <p:sldId id="308" r:id="rId13"/>
    <p:sldId id="264" r:id="rId14"/>
    <p:sldId id="265" r:id="rId15"/>
    <p:sldId id="310" r:id="rId16"/>
    <p:sldId id="294" r:id="rId17"/>
    <p:sldId id="266" r:id="rId18"/>
    <p:sldId id="301" r:id="rId19"/>
    <p:sldId id="267" r:id="rId20"/>
    <p:sldId id="268" r:id="rId21"/>
    <p:sldId id="295" r:id="rId22"/>
    <p:sldId id="296" r:id="rId23"/>
    <p:sldId id="299" r:id="rId24"/>
    <p:sldId id="302" r:id="rId25"/>
    <p:sldId id="270" r:id="rId26"/>
    <p:sldId id="271" r:id="rId27"/>
    <p:sldId id="272" r:id="rId28"/>
    <p:sldId id="300" r:id="rId29"/>
    <p:sldId id="293" r:id="rId30"/>
    <p:sldId id="273" r:id="rId31"/>
    <p:sldId id="274" r:id="rId32"/>
    <p:sldId id="275" r:id="rId33"/>
    <p:sldId id="277" r:id="rId34"/>
    <p:sldId id="278" r:id="rId35"/>
    <p:sldId id="279" r:id="rId36"/>
    <p:sldId id="290" r:id="rId37"/>
    <p:sldId id="291" r:id="rId38"/>
    <p:sldId id="281" r:id="rId39"/>
    <p:sldId id="282" r:id="rId40"/>
    <p:sldId id="303" r:id="rId41"/>
    <p:sldId id="283" r:id="rId42"/>
    <p:sldId id="284" r:id="rId43"/>
    <p:sldId id="304" r:id="rId44"/>
    <p:sldId id="305" r:id="rId45"/>
    <p:sldId id="306" r:id="rId46"/>
    <p:sldId id="285" r:id="rId47"/>
    <p:sldId id="307" r:id="rId48"/>
    <p:sldId id="286" r:id="rId49"/>
    <p:sldId id="287" r:id="rId50"/>
    <p:sldId id="288" r:id="rId51"/>
    <p:sldId id="28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14.06.15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14.06.15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14.06.15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mailto:agershun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написать компилятор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за 15 минут?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Андрей Гершун</a:t>
            </a:r>
          </a:p>
          <a:p>
            <a:r>
              <a:rPr lang="en-US" dirty="0" err="1" smtClean="0"/>
              <a:t>MoscowJS</a:t>
            </a:r>
            <a:r>
              <a:rPr lang="en-US" dirty="0" smtClean="0"/>
              <a:t> 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558800"/>
            <a:ext cx="4178300" cy="1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</a:t>
            </a:r>
            <a:r>
              <a:rPr lang="ru-RU" dirty="0" smtClean="0"/>
              <a:t>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Операторы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</a:t>
            </a:r>
            <a:r>
              <a:rPr lang="en-US" dirty="0" smtClean="0">
                <a:latin typeface="Consolas"/>
                <a:cs typeface="Consolas"/>
              </a:rPr>
              <a:t> = 1 2 </a:t>
            </a:r>
            <a:r>
              <a:rPr lang="ru-RU" dirty="0" smtClean="0">
                <a:latin typeface="Consolas"/>
                <a:cs typeface="Consolas"/>
              </a:rPr>
              <a:t> 	</a:t>
            </a:r>
            <a:r>
              <a:rPr lang="en-US" dirty="0" smtClean="0">
                <a:latin typeface="Consolas"/>
                <a:cs typeface="Consolas"/>
              </a:rPr>
              <a:t>			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присваивание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</a:t>
            </a:r>
            <a:r>
              <a:rPr lang="en-US" dirty="0" smtClean="0">
                <a:latin typeface="Consolas"/>
                <a:cs typeface="Consolas"/>
              </a:rPr>
              <a:t>B'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печать 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Прочие знаки</a:t>
            </a:r>
            <a:r>
              <a:rPr lang="ru-RU" dirty="0">
                <a:latin typeface="Consolas"/>
                <a:cs typeface="Consolas"/>
              </a:rPr>
              <a:t>: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комментарии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3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Файл: </a:t>
            </a:r>
            <a:r>
              <a:rPr lang="en-US" dirty="0" smtClean="0">
                <a:latin typeface="Consolas"/>
                <a:cs typeface="Consolas"/>
              </a:rPr>
              <a:t>program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2.mat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54000"/>
            <a:ext cx="7416800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40100"/>
            <a:ext cx="3213100" cy="3213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6200" y="6183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Zach Carter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084" y="3441700"/>
            <a:ext cx="25072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</a:t>
            </a:r>
            <a:r>
              <a:rPr lang="en-US" dirty="0" smtClean="0"/>
              <a:t>rix</a:t>
            </a:r>
            <a:r>
              <a:rPr lang="en-US" dirty="0" smtClean="0"/>
              <a:t>0</a:t>
            </a:r>
            <a:r>
              <a:rPr lang="en-US" dirty="0" smtClean="0"/>
              <a:t>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приоритеты правил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грамматические правила 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/>
              <a:t>PRINT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3’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" y="3708400"/>
            <a:ext cx="8589505" cy="1092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’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: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от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до конца строки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Почему плохо без компиляторов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Инструменты</a:t>
            </a:r>
          </a:p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Орфография: Поосторожней с лексикой!</a:t>
            </a:r>
          </a:p>
          <a:p>
            <a:r>
              <a:rPr lang="ru-RU" dirty="0" smtClean="0"/>
              <a:t>Грамматика: </a:t>
            </a:r>
            <a:r>
              <a:rPr lang="ru-RU" dirty="0"/>
              <a:t>П</a:t>
            </a:r>
            <a:r>
              <a:rPr lang="ru-RU" dirty="0" smtClean="0"/>
              <a:t>ишем правильно!</a:t>
            </a:r>
          </a:p>
          <a:p>
            <a:r>
              <a:rPr lang="ru-RU" dirty="0" smtClean="0"/>
              <a:t>Семантика: И что тут понаписано?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'+'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'PLUS'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'*'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'('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'LPAR'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')'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'RPAR'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'|'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'PALKA'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\'	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'STRIH'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'='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'EQ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fr-FR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7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</a:t>
            </a:r>
            <a:r>
              <a:rPr lang="en-US" dirty="0" smtClean="0"/>
              <a:t>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</a:t>
            </a:r>
            <a:r>
              <a:rPr lang="ru-RU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matrix1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Теперь грамматика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Форма Бэкуса Наура</a:t>
            </a:r>
            <a:br>
              <a:rPr lang="ru-RU" dirty="0" smtClean="0"/>
            </a:br>
            <a:r>
              <a:rPr lang="ru-RU" dirty="0" smtClean="0"/>
              <a:t>(инструкция </a:t>
            </a:r>
            <a:r>
              <a:rPr lang="en-US" dirty="0" smtClean="0"/>
              <a:t>%</a:t>
            </a:r>
            <a:r>
              <a:rPr lang="en-US" dirty="0" err="1" smtClean="0"/>
              <a:t>ebnf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500"/>
            <a:ext cx="4356100" cy="469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 ЛЕКСЕМА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(ЛЕКСЕМА ЛЕКСЕМА)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ru-RU" dirty="0" smtClean="0">
                <a:latin typeface="Consolas"/>
                <a:cs typeface="Consolas"/>
              </a:rPr>
              <a:t>ЛЕКСЕМА </a:t>
            </a:r>
            <a:r>
              <a:rPr lang="en-US" dirty="0" smtClean="0">
                <a:latin typeface="Consolas"/>
                <a:cs typeface="Consolas"/>
              </a:rPr>
              <a:t>| </a:t>
            </a: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ЛЕКСЕМА?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ЛЕКСЕМА+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*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</a:t>
            </a:r>
            <a:r>
              <a:rPr lang="en-US" dirty="0" err="1" smtClean="0">
                <a:solidFill>
                  <a:srgbClr val="FF660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реализации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EBNF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есть баг!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741" y="3733800"/>
            <a:ext cx="2230629" cy="29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30" y="1417638"/>
            <a:ext cx="2290570" cy="300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370" y="4762500"/>
            <a:ext cx="193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John Backus</a:t>
            </a:r>
          </a:p>
          <a:p>
            <a:endParaRPr lang="en-US" dirty="0"/>
          </a:p>
          <a:p>
            <a:r>
              <a:rPr lang="en-US" dirty="0" smtClean="0"/>
              <a:t>  Peter </a:t>
            </a:r>
            <a:r>
              <a:rPr lang="en-US" dirty="0" err="1" smtClean="0"/>
              <a:t>Naur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Попрошу не выражаться!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Картинки с рядами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1|2+3 4'*2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~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	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(1|2)+(((3 4)')*2)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</a:t>
            </a:r>
            <a:r>
              <a:rPr lang="ru-RU" dirty="0" smtClean="0"/>
              <a:t>:</a:t>
            </a:r>
            <a:r>
              <a:rPr lang="ru-RU" dirty="0" smtClean="0"/>
              <a:t>дерево разбора</a:t>
            </a:r>
            <a:br>
              <a:rPr lang="ru-RU" dirty="0" smtClean="0"/>
            </a:br>
            <a:r>
              <a:rPr lang="en-US" dirty="0" smtClean="0">
                <a:latin typeface="Consolas"/>
                <a:cs typeface="Consolas"/>
              </a:rPr>
              <a:t>a = 1 2 3'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08068"/>
            <a:ext cx="8686800" cy="53499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это все?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Гипотеза: </a:t>
            </a:r>
          </a:p>
          <a:p>
            <a:pPr lvl="1"/>
            <a:r>
              <a:rPr lang="ru-RU" dirty="0" smtClean="0"/>
              <a:t>Язык определяем сознание.</a:t>
            </a:r>
          </a:p>
          <a:p>
            <a:r>
              <a:rPr lang="ru-RU" dirty="0" smtClean="0"/>
              <a:t>300000 человеческих языков, 10000 компьютерных языков, и этого мало!</a:t>
            </a:r>
          </a:p>
          <a:p>
            <a:r>
              <a:rPr lang="ru-RU" dirty="0" smtClean="0"/>
              <a:t>Мне думается вот так?</a:t>
            </a:r>
          </a:p>
          <a:p>
            <a:r>
              <a:rPr lang="ru-RU" dirty="0" smtClean="0"/>
              <a:t>Мы общаемся вот так!</a:t>
            </a:r>
          </a:p>
          <a:p>
            <a:r>
              <a:rPr lang="ru-RU" dirty="0" smtClean="0"/>
              <a:t>К сожалению, компьютеры еще не столь умны, чтобы сразу понимать языки – нужны программы (</a:t>
            </a:r>
            <a:r>
              <a:rPr lang="en-US" dirty="0" smtClean="0"/>
              <a:t>C</a:t>
            </a:r>
            <a:r>
              <a:rPr lang="ru-RU" dirty="0" smtClean="0"/>
              <a:t>3</a:t>
            </a:r>
            <a:r>
              <a:rPr lang="en-US" dirty="0" smtClean="0"/>
              <a:t>PO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matrix2</a:t>
            </a:r>
            <a:r>
              <a:rPr lang="en-US" dirty="0" smtClean="0">
                <a:latin typeface="Consolas"/>
                <a:cs typeface="Consolas"/>
              </a:rPr>
              <a:t>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node </a:t>
            </a:r>
            <a:r>
              <a:rPr lang="en-US" dirty="0" smtClean="0">
                <a:latin typeface="Consolas"/>
                <a:cs typeface="Consolas"/>
              </a:rPr>
              <a:t>matrix2</a:t>
            </a:r>
            <a:r>
              <a:rPr lang="en-US" dirty="0" smtClean="0">
                <a:latin typeface="Consolas"/>
                <a:cs typeface="Consolas"/>
              </a:rPr>
              <a:t>.js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</a:t>
            </a:r>
            <a:r>
              <a:rPr lang="en-US" dirty="0" smtClean="0"/>
              <a:t>MATRIX)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Операторы</a:t>
            </a:r>
          </a:p>
          <a:p>
            <a:pPr lvl="1"/>
            <a:r>
              <a:rPr lang="en-US" dirty="0" err="1" smtClean="0"/>
              <a:t>MATRIX.print</a:t>
            </a:r>
            <a:r>
              <a:rPr lang="en-US" dirty="0" smtClean="0"/>
              <a:t>()</a:t>
            </a:r>
          </a:p>
          <a:p>
            <a:r>
              <a:rPr lang="ru-RU" dirty="0" smtClean="0"/>
              <a:t>Операции</a:t>
            </a:r>
          </a:p>
          <a:p>
            <a:pPr lvl="1"/>
            <a:r>
              <a:rPr lang="en-US" dirty="0" err="1"/>
              <a:t>MATRIX.add</a:t>
            </a:r>
            <a:r>
              <a:rPr lang="en-US" dirty="0" smtClean="0"/>
              <a:t>(), </a:t>
            </a:r>
            <a:r>
              <a:rPr lang="en-US" dirty="0" err="1"/>
              <a:t>MATRIX.multiply</a:t>
            </a:r>
            <a:r>
              <a:rPr lang="en-US" dirty="0" smtClean="0"/>
              <a:t>(), </a:t>
            </a:r>
            <a:r>
              <a:rPr lang="en-US" dirty="0" err="1"/>
              <a:t>MATRIX.transpose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Функции</a:t>
            </a:r>
            <a:endParaRPr lang="en-US" dirty="0" smtClean="0"/>
          </a:p>
          <a:p>
            <a:pPr lvl="1"/>
            <a:r>
              <a:rPr lang="en-US" dirty="0" err="1"/>
              <a:t>MATRIX.fn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r>
              <a:rPr lang="en-US" dirty="0" err="1"/>
              <a:t>MATRIX.fn.size</a:t>
            </a:r>
            <a:r>
              <a:rPr lang="en-US" dirty="0"/>
              <a:t> </a:t>
            </a:r>
            <a:r>
              <a:rPr lang="en-US" dirty="0" smtClean="0"/>
              <a:t>= function(matrix) {…}</a:t>
            </a:r>
          </a:p>
          <a:p>
            <a:r>
              <a:rPr lang="ru-RU" dirty="0" smtClean="0"/>
              <a:t>Переменные</a:t>
            </a:r>
          </a:p>
          <a:p>
            <a:pPr lvl="1"/>
            <a:r>
              <a:rPr lang="en-US" dirty="0" err="1"/>
              <a:t>MATRIX.mem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Лексема1 Лексема2 Лексема3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{ </a:t>
            </a:r>
            <a:r>
              <a:rPr lang="en-US" sz="2400" dirty="0" err="1" smtClean="0">
                <a:latin typeface="Consolas"/>
                <a:cs typeface="Consolas"/>
              </a:rPr>
              <a:t>MATRIX.print</a:t>
            </a:r>
            <a:r>
              <a:rPr lang="en-US" sz="2400" dirty="0" smtClean="0">
                <a:latin typeface="Consolas"/>
                <a:cs typeface="Consolas"/>
              </a:rPr>
              <a:t>($</a:t>
            </a:r>
            <a:r>
              <a:rPr lang="ru-RU" sz="2400" dirty="0" smtClean="0">
                <a:latin typeface="Consolas"/>
                <a:cs typeface="Consolas"/>
              </a:rPr>
              <a:t>2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  <a:r>
              <a:rPr lang="en-US" sz="2400" dirty="0">
                <a:latin typeface="Consolas"/>
                <a:cs typeface="Consolas"/>
              </a:rPr>
              <a:t>;</a:t>
            </a:r>
            <a:r>
              <a:rPr lang="en-US" sz="24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MATRIX </a:t>
            </a:r>
            <a:r>
              <a:rPr lang="en-US" sz="2400" dirty="0" smtClean="0">
                <a:latin typeface="Consolas"/>
                <a:cs typeface="Consolas"/>
              </a:rPr>
              <a:t>= 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print: 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latin typeface="Consolas"/>
                <a:cs typeface="Consolas"/>
              </a:rPr>
              <a:t>m) </a:t>
            </a:r>
            <a:r>
              <a:rPr lang="en-US" sz="24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		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m.map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latin typeface="Consolas"/>
                <a:cs typeface="Consolas"/>
              </a:rPr>
              <a:t>r)</a:t>
            </a:r>
            <a:r>
              <a:rPr lang="en-US" sz="24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	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r.join</a:t>
            </a:r>
            <a:r>
              <a:rPr lang="en-US" sz="2400" dirty="0" smtClean="0">
                <a:latin typeface="Consolas"/>
                <a:cs typeface="Consolas"/>
              </a:rPr>
              <a:t>('\t');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}).join('\n'));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};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просто возьмем</a:t>
            </a:r>
            <a:r>
              <a:rPr lang="ru-RU" dirty="0" smtClean="0">
                <a:latin typeface="Consolas"/>
                <a:cs typeface="Consolas"/>
              </a:rPr>
              <a:t>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MATRIX.mem.a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</a:t>
            </a:r>
            <a:r>
              <a:rPr lang="en-US" dirty="0" err="1" smtClean="0">
                <a:latin typeface="Consolas"/>
                <a:cs typeface="Consolas"/>
              </a:rPr>
              <a:t>RIX</a:t>
            </a:r>
            <a:r>
              <a:rPr lang="en-US" dirty="0" err="1" smtClean="0">
                <a:latin typeface="Consolas"/>
                <a:cs typeface="Consolas"/>
              </a:rPr>
              <a:t>.mem</a:t>
            </a:r>
            <a:r>
              <a:rPr lang="en-US" dirty="0" smtClean="0">
                <a:latin typeface="Consolas"/>
                <a:cs typeface="Consolas"/>
              </a:rPr>
              <a:t>[$1];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1 2 3 | 4 5 6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(1 + 2)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5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+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MATRIX.add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MATRIX.multiply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A'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MATRIX.transpose</a:t>
            </a:r>
            <a:r>
              <a:rPr lang="en-US" dirty="0" smtClean="0">
                <a:latin typeface="Consolas"/>
                <a:cs typeface="Consolas"/>
              </a:rPr>
              <a:t>($1,$2);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dirty="0" smtClean="0">
                <a:solidFill>
                  <a:srgbClr val="FF6600"/>
                </a:solidFill>
                <a:latin typeface="Consolas"/>
                <a:cs typeface="Consolas"/>
              </a:rPr>
              <a:t>/* size(A) */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| LITERAL LPAR Expression RPAR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		{ $$ = </a:t>
            </a:r>
            <a:r>
              <a:rPr lang="is-IS" dirty="0" smtClean="0">
                <a:latin typeface="Consolas"/>
                <a:cs typeface="Consolas"/>
              </a:rPr>
              <a:t>MATRIX.fn</a:t>
            </a:r>
            <a:r>
              <a:rPr lang="is-IS" dirty="0" smtClean="0">
                <a:latin typeface="Consolas"/>
                <a:cs typeface="Consolas"/>
              </a:rPr>
              <a:t>[$1]($3); }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Мы можем расширить список функций:</a:t>
            </a:r>
            <a:endParaRPr lang="en-US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fn.one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=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dirty="0" smtClean="0">
                <a:latin typeface="Consolas"/>
                <a:cs typeface="Consolas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[[1]];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pPr lvl="1"/>
            <a:r>
              <a:rPr lang="ru-RU" dirty="0" smtClean="0"/>
              <a:t>Выделение из потока </a:t>
            </a:r>
            <a:r>
              <a:rPr lang="ru-RU" strike="sngStrike" dirty="0" smtClean="0"/>
              <a:t>сознания</a:t>
            </a:r>
            <a:r>
              <a:rPr lang="ru-RU" dirty="0" smtClean="0"/>
              <a:t> символов слов – лексем</a:t>
            </a:r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pPr lvl="1"/>
            <a:r>
              <a:rPr lang="ru-RU" dirty="0" smtClean="0"/>
              <a:t>Определение что это за предложения из слов</a:t>
            </a:r>
          </a:p>
          <a:p>
            <a:pPr lvl="1"/>
            <a:r>
              <a:rPr lang="ru-RU" dirty="0" smtClean="0"/>
              <a:t>Построение </a:t>
            </a:r>
            <a:r>
              <a:rPr lang="en-US" dirty="0" smtClean="0"/>
              <a:t>AST</a:t>
            </a:r>
            <a:endParaRPr lang="ru-RU" dirty="0" smtClean="0"/>
          </a:p>
          <a:p>
            <a:r>
              <a:rPr lang="ru-RU" dirty="0" smtClean="0"/>
              <a:t>Интерпретатор</a:t>
            </a:r>
          </a:p>
          <a:p>
            <a:pPr lvl="1"/>
            <a:r>
              <a:rPr lang="ru-RU" dirty="0" smtClean="0"/>
              <a:t>Выполнение «на лету» - синхронный перевод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  <a:p>
            <a:pPr lvl="1"/>
            <a:r>
              <a:rPr lang="ru-RU" dirty="0" smtClean="0"/>
              <a:t>Оптимизация </a:t>
            </a:r>
            <a:r>
              <a:rPr lang="en-US" dirty="0" smtClean="0"/>
              <a:t>AST</a:t>
            </a:r>
            <a:endParaRPr lang="ru-RU" dirty="0" smtClean="0"/>
          </a:p>
          <a:p>
            <a:pPr lvl="1"/>
            <a:r>
              <a:rPr lang="ru-RU" dirty="0" smtClean="0"/>
              <a:t>Генерация кода (на основе </a:t>
            </a:r>
            <a:r>
              <a:rPr lang="en-US" dirty="0" smtClean="0"/>
              <a:t>AST)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все!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Интерпретатор готов!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node </a:t>
            </a:r>
            <a:r>
              <a:rPr lang="en-US" dirty="0" smtClean="0">
                <a:latin typeface="Consolas"/>
                <a:cs typeface="Consolas"/>
              </a:rPr>
              <a:t>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latin typeface="Consolas"/>
                <a:cs typeface="Consolas"/>
              </a:rPr>
              <a:t>JavaScript</a:t>
            </a:r>
            <a:r>
              <a:rPr lang="en-US" sz="2800" dirty="0" smtClean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функцию </a:t>
            </a:r>
            <a:r>
              <a:rPr lang="en-US" dirty="0" smtClean="0">
                <a:latin typeface="Consolas"/>
                <a:cs typeface="Consolas"/>
              </a:rPr>
              <a:t>JS: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MATRIX </a:t>
            </a:r>
            <a:r>
              <a:rPr lang="en-US" dirty="0" smtClean="0">
                <a:latin typeface="Consolas"/>
                <a:cs typeface="Consolas"/>
              </a:rPr>
              <a:t>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</a:t>
            </a:r>
            <a:r>
              <a:rPr lang="en-US" dirty="0" smtClean="0">
                <a:latin typeface="Consolas"/>
                <a:cs typeface="Consolas"/>
              </a:rPr>
              <a:t>MATRIX)</a:t>
            </a:r>
            <a:r>
              <a:rPr lang="en-US" dirty="0" smtClean="0">
                <a:latin typeface="Consolas"/>
                <a:cs typeface="Consolas"/>
              </a:rPr>
              <a:t>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matrix4</a:t>
            </a:r>
            <a:r>
              <a:rPr lang="en-US" dirty="0" smtClean="0">
                <a:latin typeface="Consolas"/>
                <a:cs typeface="Consolas"/>
              </a:rPr>
              <a:t>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= require('./</a:t>
            </a:r>
            <a:r>
              <a:rPr lang="en-US" dirty="0" smtClean="0">
                <a:latin typeface="Consolas"/>
                <a:cs typeface="Consolas"/>
              </a:rPr>
              <a:t>matrix4</a:t>
            </a:r>
            <a:r>
              <a:rPr lang="en-US" dirty="0" smtClean="0">
                <a:latin typeface="Consolas"/>
                <a:cs typeface="Consolas"/>
              </a:rPr>
              <a:t>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</a:t>
            </a:r>
            <a:r>
              <a:rPr lang="en-US" dirty="0" err="1" smtClean="0">
                <a:latin typeface="Consolas"/>
                <a:cs typeface="Consolas"/>
              </a:rPr>
              <a:t>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=”</a:t>
            </a:r>
            <a:r>
              <a:rPr lang="en-US" sz="2800" dirty="0" smtClean="0">
                <a:latin typeface="Consolas"/>
                <a:cs typeface="Consolas"/>
              </a:rPr>
              <a:t>matrix4</a:t>
            </a:r>
            <a:r>
              <a:rPr lang="en-US" sz="2800" dirty="0" smtClean="0">
                <a:latin typeface="Consolas"/>
                <a:cs typeface="Consolas"/>
              </a:rPr>
              <a:t>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идти дальше?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Автоматы</a:t>
            </a:r>
          </a:p>
          <a:p>
            <a:r>
              <a:rPr lang="ru-RU" dirty="0" smtClean="0"/>
              <a:t>Грамматики </a:t>
            </a:r>
            <a:r>
              <a:rPr lang="en-US" dirty="0" smtClean="0"/>
              <a:t>LALR(1) </a:t>
            </a:r>
            <a:r>
              <a:rPr lang="ru-RU" dirty="0" smtClean="0"/>
              <a:t>и т.д.</a:t>
            </a:r>
          </a:p>
          <a:p>
            <a:r>
              <a:rPr lang="en-US" dirty="0" smtClean="0"/>
              <a:t>AST</a:t>
            </a:r>
          </a:p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err="1" smtClean="0"/>
              <a:t>Jison</a:t>
            </a:r>
            <a:r>
              <a:rPr lang="en-US" dirty="0" smtClean="0"/>
              <a:t>/</a:t>
            </a:r>
            <a:r>
              <a:rPr lang="en-US" dirty="0" err="1" smtClean="0"/>
              <a:t>PEG.js</a:t>
            </a:r>
            <a:r>
              <a:rPr lang="en-US" dirty="0" smtClean="0"/>
              <a:t>/Bison</a:t>
            </a:r>
            <a:r>
              <a:rPr lang="en-US" dirty="0" smtClean="0"/>
              <a:t>…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Генераторы </a:t>
            </a:r>
            <a:r>
              <a:rPr lang="ru-RU" dirty="0" err="1" smtClean="0"/>
              <a:t>парсеров</a:t>
            </a:r>
            <a:endParaRPr lang="en-US" dirty="0" smtClean="0"/>
          </a:p>
          <a:p>
            <a:r>
              <a:rPr lang="en-US" dirty="0" err="1" smtClean="0"/>
              <a:t>PEG.js</a:t>
            </a:r>
            <a:endParaRPr lang="en-US" dirty="0" smtClean="0"/>
          </a:p>
          <a:p>
            <a:r>
              <a:rPr lang="en-US" dirty="0" smtClean="0"/>
              <a:t>ALTNR/4</a:t>
            </a:r>
            <a:endParaRPr lang="ru-RU" dirty="0" smtClean="0"/>
          </a:p>
          <a:p>
            <a:r>
              <a:rPr lang="en-US" dirty="0" err="1" smtClean="0"/>
              <a:t>Jison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</a:t>
            </a:r>
            <a:r>
              <a:rPr lang="ru-RU" dirty="0"/>
              <a:t>написать самому</a:t>
            </a:r>
            <a:r>
              <a:rPr lang="ru-RU" dirty="0" smtClean="0"/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7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/>
              <a:t>6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9700" y="4990068"/>
            <a:ext cx="6096000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FFCC"/>
                </a:solidFill>
              </a:rPr>
              <a:t/>
            </a:r>
            <a:br>
              <a:rPr lang="en-US" dirty="0" smtClean="0">
                <a:solidFill>
                  <a:srgbClr val="CCFFCC"/>
                </a:solidFill>
              </a:rPr>
            </a:br>
            <a:r>
              <a:rPr lang="ru-RU" sz="2400" dirty="0" smtClean="0">
                <a:solidFill>
                  <a:srgbClr val="CCFFCC"/>
                </a:solidFill>
              </a:rPr>
              <a:t>Андрей Гершун </a:t>
            </a:r>
            <a:r>
              <a:rPr lang="en-US" sz="2400" dirty="0" smtClean="0">
                <a:solidFill>
                  <a:srgbClr val="CCFFCC"/>
                </a:solidFill>
                <a:hlinkClick r:id="rId3"/>
              </a:rPr>
              <a:t>agershun@gmail.com</a:t>
            </a:r>
            <a:endParaRPr lang="en-US" sz="2400" dirty="0" smtClean="0">
              <a:solidFill>
                <a:srgbClr val="CCFFCC"/>
              </a:solidFill>
            </a:endParaRPr>
          </a:p>
          <a:p>
            <a:pPr algn="ctr"/>
            <a:endParaRPr lang="en-US" sz="2400" dirty="0">
              <a:solidFill>
                <a:srgbClr val="CCFFCC"/>
              </a:solidFill>
            </a:endParaRPr>
          </a:p>
          <a:p>
            <a:pPr algn="ctr"/>
            <a:r>
              <a:rPr lang="en-US" sz="2400" dirty="0" smtClean="0">
                <a:solidFill>
                  <a:srgbClr val="CCFFCC"/>
                </a:solidFill>
              </a:rPr>
              <a:t>http://</a:t>
            </a:r>
            <a:r>
              <a:rPr lang="en-US" sz="2400" dirty="0" err="1" smtClean="0">
                <a:solidFill>
                  <a:srgbClr val="CCFFCC"/>
                </a:solidFill>
              </a:rPr>
              <a:t>github.com</a:t>
            </a:r>
            <a:r>
              <a:rPr lang="en-US" sz="2400" dirty="0" smtClean="0">
                <a:solidFill>
                  <a:srgbClr val="CCFFCC"/>
                </a:solidFill>
              </a:rPr>
              <a:t>/</a:t>
            </a:r>
            <a:r>
              <a:rPr lang="en-US" sz="2400" dirty="0" err="1" smtClean="0">
                <a:solidFill>
                  <a:srgbClr val="CCFFCC"/>
                </a:solidFill>
              </a:rPr>
              <a:t>agershun</a:t>
            </a:r>
            <a:r>
              <a:rPr lang="en-US" sz="2400" dirty="0" smtClean="0">
                <a:solidFill>
                  <a:srgbClr val="CCFFCC"/>
                </a:solidFill>
              </a:rPr>
              <a:t>/matrix</a:t>
            </a:r>
            <a:br>
              <a:rPr lang="en-US" sz="2400" dirty="0" smtClean="0">
                <a:solidFill>
                  <a:srgbClr val="CCFFCC"/>
                </a:solidFill>
              </a:rPr>
            </a:br>
            <a:endParaRPr lang="en-US" sz="24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"/>
            <a:ext cx="8229600" cy="4525963"/>
          </a:xfrm>
        </p:spPr>
        <p:txBody>
          <a:bodyPr/>
          <a:lstStyle/>
          <a:p>
            <a:r>
              <a:rPr lang="ru-RU" dirty="0" smtClean="0"/>
              <a:t>Язык для учеников старших классов для выполнения домашних заданий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r>
              <a:rPr lang="ru-RU" dirty="0" smtClean="0"/>
              <a:t>Пример: 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b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latin typeface="Consolas"/>
                <a:cs typeface="Consolas"/>
              </a:rPr>
              <a:t>/</a:t>
            </a:r>
            <a:r>
              <a:rPr lang="ru-RU" dirty="0" smtClean="0">
                <a:latin typeface="Consolas"/>
                <a:cs typeface="Consolas"/>
              </a:rPr>
              <a:t>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</a:t>
            </a:r>
            <a:r>
              <a:rPr lang="ru-RU" dirty="0" smtClean="0"/>
              <a:t>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</a:t>
            </a:r>
            <a:r>
              <a:rPr lang="ru-RU" sz="2800" dirty="0" smtClean="0">
                <a:latin typeface="Consolas"/>
                <a:cs typeface="Consolas"/>
              </a:rPr>
              <a:t> 4 6</a:t>
            </a:r>
            <a:r>
              <a:rPr lang="en-US" sz="2800" dirty="0" smtClean="0">
                <a:latin typeface="Consolas"/>
                <a:cs typeface="Consolas"/>
              </a:rPr>
              <a:t> – </a:t>
            </a:r>
            <a:r>
              <a:rPr lang="ru-RU" sz="2800" dirty="0" smtClean="0">
                <a:latin typeface="Consolas"/>
                <a:cs typeface="Consolas"/>
              </a:rPr>
              <a:t>сложение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latin typeface="Consolas"/>
                <a:cs typeface="Consolas"/>
              </a:rPr>
              <a:t>умножение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1|2 -</a:t>
            </a:r>
            <a:r>
              <a:rPr lang="ru-RU" sz="2800" dirty="0" smtClean="0"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8 12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- </a:t>
            </a:r>
            <a:r>
              <a:rPr lang="ru-RU" sz="2800" dirty="0" smtClean="0">
                <a:latin typeface="Consolas"/>
                <a:cs typeface="Consolas"/>
              </a:rPr>
              <a:t>скобки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// </a:t>
            </a:r>
            <a:r>
              <a:rPr lang="en-US" sz="2800" dirty="0" smtClean="0">
                <a:latin typeface="Consolas"/>
                <a:cs typeface="Consolas"/>
              </a:rPr>
              <a:t>=&gt; 2 2 - </a:t>
            </a:r>
            <a:r>
              <a:rPr lang="ru-RU" sz="2800" dirty="0" smtClean="0">
                <a:latin typeface="Consolas"/>
                <a:cs typeface="Consolas"/>
              </a:rPr>
              <a:t>функция размера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895</Words>
  <Application>Microsoft Macintosh PowerPoint</Application>
  <PresentationFormat>On-screen Show (4:3)</PresentationFormat>
  <Paragraphs>430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Как написать компилятор  за 15 минут?</vt:lpstr>
      <vt:lpstr>Содержание</vt:lpstr>
      <vt:lpstr>О чем это все?</vt:lpstr>
      <vt:lpstr>Как происходит процесс понимания и выполнения?</vt:lpstr>
      <vt:lpstr>Инструменты для JavaScript</vt:lpstr>
      <vt:lpstr>PowerPoint Presentation</vt:lpstr>
      <vt:lpstr>PowerPoint Presentation</vt:lpstr>
      <vt:lpstr>Примитивы</vt:lpstr>
      <vt:lpstr>Операции МАТRIX</vt:lpstr>
      <vt:lpstr>Операторы МАТRIX</vt:lpstr>
      <vt:lpstr>Пример программы на MATRIX</vt:lpstr>
      <vt:lpstr>PowerPoint Presentation</vt:lpstr>
      <vt:lpstr>Структура файла  с грамматикой (matrix0.jison)</vt:lpstr>
      <vt:lpstr>Слова языка</vt:lpstr>
      <vt:lpstr>Как работает лексер?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Знаки</vt:lpstr>
      <vt:lpstr>Немного магии  (служебные лексемы)</vt:lpstr>
      <vt:lpstr>Кофе-брейк 1:  Что выдает на выходе лексер?</vt:lpstr>
      <vt:lpstr>Теперь грамматика</vt:lpstr>
      <vt:lpstr>Форма Бэкуса Наура (инструкция %ebnf)</vt:lpstr>
      <vt:lpstr>Описываем операторы</vt:lpstr>
      <vt:lpstr>Попрошу не выражаться!</vt:lpstr>
      <vt:lpstr>Матрицы</vt:lpstr>
      <vt:lpstr>Приоритеты операций</vt:lpstr>
      <vt:lpstr>Кофе-брейк 2:дерево разбора a = 1 2 3'</vt:lpstr>
      <vt:lpstr>Пора уже что-то делать!</vt:lpstr>
      <vt:lpstr>Подготовимся интерпретировать (run-time library MATRIX)</vt:lpstr>
      <vt:lpstr>Добавляем семантику:  подставляем лексемы</vt:lpstr>
      <vt:lpstr>Начнем с печати!</vt:lpstr>
      <vt:lpstr>Присваивание переменной</vt:lpstr>
      <vt:lpstr>Выражение</vt:lpstr>
      <vt:lpstr>Операции</vt:lpstr>
      <vt:lpstr>Функции</vt:lpstr>
      <vt:lpstr>Матрица</vt:lpstr>
      <vt:lpstr> Строки и столбцы матрицы</vt:lpstr>
      <vt:lpstr>И все!</vt:lpstr>
      <vt:lpstr>Кофе-брейк 3: Настоящий запуск!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Куда идти дальше?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288</cp:revision>
  <dcterms:created xsi:type="dcterms:W3CDTF">2015-06-13T03:15:08Z</dcterms:created>
  <dcterms:modified xsi:type="dcterms:W3CDTF">2015-06-14T16:14:55Z</dcterms:modified>
</cp:coreProperties>
</file>